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6" r:id="rId8"/>
    <p:sldId id="260" r:id="rId9"/>
    <p:sldId id="261" r:id="rId10"/>
    <p:sldId id="264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46" d="100"/>
          <a:sy n="46" d="100"/>
        </p:scale>
        <p:origin x="41" y="7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6CB46A5-AB38-4BB4-B029-AF6C4E0A3D41}" type="datetimeFigureOut">
              <a:rPr lang="en-US" smtClean="0"/>
              <a:t>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5AD7A-7FE5-44E4-A443-9BA35150456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432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B46A5-AB38-4BB4-B029-AF6C4E0A3D41}" type="datetimeFigureOut">
              <a:rPr lang="en-US" smtClean="0"/>
              <a:t>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5AD7A-7FE5-44E4-A443-9BA351504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40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B46A5-AB38-4BB4-B029-AF6C4E0A3D41}" type="datetimeFigureOut">
              <a:rPr lang="en-US" smtClean="0"/>
              <a:t>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5AD7A-7FE5-44E4-A443-9BA35150456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364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B46A5-AB38-4BB4-B029-AF6C4E0A3D41}" type="datetimeFigureOut">
              <a:rPr lang="en-US" smtClean="0"/>
              <a:t>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5AD7A-7FE5-44E4-A443-9BA351504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38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B46A5-AB38-4BB4-B029-AF6C4E0A3D41}" type="datetimeFigureOut">
              <a:rPr lang="en-US" smtClean="0"/>
              <a:t>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5AD7A-7FE5-44E4-A443-9BA35150456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603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B46A5-AB38-4BB4-B029-AF6C4E0A3D41}" type="datetimeFigureOut">
              <a:rPr lang="en-US" smtClean="0"/>
              <a:t>2/19/2017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5AD7A-7FE5-44E4-A443-9BA351504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06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B46A5-AB38-4BB4-B029-AF6C4E0A3D41}" type="datetimeFigureOut">
              <a:rPr lang="en-US" smtClean="0"/>
              <a:t>2/19/2017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5AD7A-7FE5-44E4-A443-9BA351504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049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B46A5-AB38-4BB4-B029-AF6C4E0A3D41}" type="datetimeFigureOut">
              <a:rPr lang="en-US" smtClean="0"/>
              <a:t>2/19/2017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5AD7A-7FE5-44E4-A443-9BA351504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51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B46A5-AB38-4BB4-B029-AF6C4E0A3D41}" type="datetimeFigureOut">
              <a:rPr lang="en-US" smtClean="0"/>
              <a:t>2/19/2017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5AD7A-7FE5-44E4-A443-9BA351504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B46A5-AB38-4BB4-B029-AF6C4E0A3D41}" type="datetimeFigureOut">
              <a:rPr lang="en-US" smtClean="0"/>
              <a:t>2/19/2017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5AD7A-7FE5-44E4-A443-9BA351504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17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B46A5-AB38-4BB4-B029-AF6C4E0A3D41}" type="datetimeFigureOut">
              <a:rPr lang="en-US" smtClean="0"/>
              <a:t>2/19/2017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5AD7A-7FE5-44E4-A443-9BA3515045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82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A6CB46A5-AB38-4BB4-B029-AF6C4E0A3D41}" type="datetimeFigureOut">
              <a:rPr lang="en-US" smtClean="0"/>
              <a:t>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BD5AD7A-7FE5-44E4-A443-9BA35150456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87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chemeClr val="accent2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Single-Pixel Thermal Imaging 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444124" cy="1463040"/>
          </a:xfrm>
        </p:spPr>
        <p:txBody>
          <a:bodyPr>
            <a:normAutofit/>
          </a:bodyPr>
          <a:lstStyle/>
          <a:p>
            <a:r>
              <a:rPr lang="en-US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Joshua Alexander</a:t>
            </a:r>
          </a:p>
          <a:p>
            <a:r>
              <a:rPr lang="en-US" sz="1400" b="1" kern="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EECE 6038C - Advanced Microsystems</a:t>
            </a:r>
          </a:p>
          <a:p>
            <a:r>
              <a:rPr lang="en-US" sz="1400" b="1" kern="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Spring 2016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2" t="5960" r="2605" b="3635"/>
          <a:stretch/>
        </p:blipFill>
        <p:spPr>
          <a:xfrm>
            <a:off x="457200" y="421627"/>
            <a:ext cx="4724400" cy="37177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63028" y="2754357"/>
            <a:ext cx="61797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 a low-cost thermal imaging system using a single-pixel, non-contact thermometer</a:t>
            </a:r>
            <a:endParaRPr lang="en-US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725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60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21" y="101954"/>
            <a:ext cx="8621486" cy="6668126"/>
          </a:xfrm>
        </p:spPr>
      </p:pic>
    </p:spTree>
    <p:extLst>
      <p:ext uri="{BB962C8B-B14F-4D97-AF65-F5344CB8AC3E}">
        <p14:creationId xmlns:p14="http://schemas.microsoft.com/office/powerpoint/2010/main" val="344040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556" y="98341"/>
            <a:ext cx="8559216" cy="6619964"/>
          </a:xfrm>
        </p:spPr>
      </p:pic>
    </p:spTree>
    <p:extLst>
      <p:ext uri="{BB962C8B-B14F-4D97-AF65-F5344CB8AC3E}">
        <p14:creationId xmlns:p14="http://schemas.microsoft.com/office/powerpoint/2010/main" val="4247282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421" y="3817177"/>
            <a:ext cx="7043486" cy="26051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245" y="585215"/>
            <a:ext cx="4229467" cy="2080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37" y="996730"/>
            <a:ext cx="6790008" cy="12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65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0" y="276458"/>
            <a:ext cx="10701454" cy="6272784"/>
          </a:xfrm>
        </p:spPr>
      </p:pic>
    </p:spTree>
    <p:extLst>
      <p:ext uri="{BB962C8B-B14F-4D97-AF65-F5344CB8AC3E}">
        <p14:creationId xmlns:p14="http://schemas.microsoft.com/office/powerpoint/2010/main" val="4095461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LiR Dev Ki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0" b="13142"/>
          <a:stretch/>
        </p:blipFill>
        <p:spPr bwMode="auto">
          <a:xfrm>
            <a:off x="8019420" y="3604769"/>
            <a:ext cx="4086965" cy="305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350" y="135049"/>
            <a:ext cx="7229035" cy="326855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Thermal image data is 					            underutilized, many potential 						       avenues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Computer vision supplement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Home efficiency audits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Existing thermal imaging solutions are very expensive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Thermal sensor ICs alone are &gt;$250 (FLIR development kits)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Others do not offer true capture of medium wavelength</a:t>
            </a:r>
            <a:r>
              <a:rPr lang="en-US" dirty="0"/>
              <a:t> infrared signals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Many applications do not utilize fast imaging techniques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Low-refresh rates/low resolutions may be acceptable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017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github.com/joshandnoodles/Not-Night-Vision/raw/master/doc/img/servo_mou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643" y="4297680"/>
            <a:ext cx="3195482" cy="232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(Sensor and Gimbal)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Develop a low-cost thermal imaging using a 				         single-pixel, non-contact thermometer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err="1"/>
              <a:t>Melexis</a:t>
            </a:r>
            <a:r>
              <a:rPr lang="en-US" dirty="0"/>
              <a:t>  MLX90614 (MLX90614ESF-DCI-000-TU)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5° FOV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Resolution of 0.02°C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Temperature range of -40°C to 85°C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Dual servo pan tilt							    mechanism to steer 							          sensor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082444" y="2740218"/>
            <a:ext cx="5043845" cy="3876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7" t="12744" r="-612" b="7971"/>
          <a:stretch/>
        </p:blipFill>
        <p:spPr>
          <a:xfrm>
            <a:off x="8309032" y="223361"/>
            <a:ext cx="3817257" cy="25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00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(MCU)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5110665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Microchip 16-bit PIC MCU chosen (</a:t>
            </a:r>
            <a:r>
              <a:rPr lang="en-US" dirty="0"/>
              <a:t>PIC24FJ128GB202-I/SP-ND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I</a:t>
            </a:r>
            <a:r>
              <a:rPr lang="en-US" baseline="30000" dirty="0"/>
              <a:t>2</a:t>
            </a:r>
            <a:r>
              <a:rPr lang="en-US" dirty="0"/>
              <a:t>C ability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USB connectivity (for PC HID interface and debugging)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PWM support (for servos)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Six 10-bit ADCs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128KB of program memory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4880759"/>
            <a:ext cx="7714450" cy="14286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018" y="926275"/>
            <a:ext cx="6255526" cy="375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30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5"/>
            <a:ext cx="9720072" cy="2039231"/>
          </a:xfrm>
        </p:spPr>
        <p:txBody>
          <a:bodyPr>
            <a:normAutofit/>
          </a:bodyPr>
          <a:lstStyle/>
          <a:p>
            <a:r>
              <a:rPr lang="en-US" dirty="0"/>
              <a:t>Design 						       (Hardware					        Overview)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442" y="321820"/>
            <a:ext cx="8192624" cy="61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00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5"/>
            <a:ext cx="9720072" cy="2039231"/>
          </a:xfrm>
        </p:spPr>
        <p:txBody>
          <a:bodyPr>
            <a:normAutofit/>
          </a:bodyPr>
          <a:lstStyle/>
          <a:p>
            <a:r>
              <a:rPr lang="en-US" dirty="0"/>
              <a:t>Design    						       (Firmware					               Logic)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551" y="430834"/>
            <a:ext cx="7320260" cy="6070693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24130" y="2778826"/>
            <a:ext cx="2242582" cy="35305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All firmware code written in 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MPLAB X IDE used for development and in-circuit debugging</a:t>
            </a:r>
          </a:p>
        </p:txBody>
      </p:sp>
    </p:spTree>
    <p:extLst>
      <p:ext uri="{BB962C8B-B14F-4D97-AF65-F5344CB8AC3E}">
        <p14:creationId xmlns:p14="http://schemas.microsoft.com/office/powerpoint/2010/main" val="2195360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(PCB)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2597845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All physical design done in Eagle CAD (schematic capture and layout)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Final dimensions: 39mm by 51.5mm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Reworks needed on laser diode footprint and micro USB connector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863" y="81027"/>
            <a:ext cx="2511627" cy="2810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576" y="230621"/>
            <a:ext cx="3247383" cy="25116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8" r="8356"/>
          <a:stretch/>
        </p:blipFill>
        <p:spPr>
          <a:xfrm>
            <a:off x="4208256" y="2888037"/>
            <a:ext cx="3840829" cy="38408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2" r="13478" b="10127"/>
          <a:stretch/>
        </p:blipFill>
        <p:spPr>
          <a:xfrm>
            <a:off x="8274576" y="2882803"/>
            <a:ext cx="3735358" cy="384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28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846" y="90934"/>
            <a:ext cx="8173758" cy="6684057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24129" y="2286000"/>
            <a:ext cx="259784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Final system capable of both user-guided thermal measuring and pre-defined scan patterns over a 180° half sphere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Linear mapping of temperature readings heatmap pixels</a:t>
            </a:r>
          </a:p>
        </p:txBody>
      </p:sp>
    </p:spTree>
    <p:extLst>
      <p:ext uri="{BB962C8B-B14F-4D97-AF65-F5344CB8AC3E}">
        <p14:creationId xmlns:p14="http://schemas.microsoft.com/office/powerpoint/2010/main" val="4290454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Issues/Future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MLX sensor with narrow FOV is slow 					           (long settling time)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Issue when trying to quickly scan an area quickly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Temperature transients seen from previous measurements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Use MLX sensor’s ambient temperature measurements to correct for systematic temperature reading errors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Move MLX sensor and laser to separate PCB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Reduce load on gimbal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Reduce heating effects from power supply and MCU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Implement projection of thermal imaging data on top of visible spectrum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Additional camera sensor needed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Non-linear heatmap mapping of temperature readings to color</a:t>
            </a:r>
          </a:p>
        </p:txBody>
      </p:sp>
      <p:pic>
        <p:nvPicPr>
          <p:cNvPr id="2050" name="Picture 2" descr="https://github.com/joshandnoodles/Not-Night-Vision/raw/master/doc/img/mlx_settling_ti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86" y="1622641"/>
            <a:ext cx="6733310" cy="112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0383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925</TotalTime>
  <Words>185</Words>
  <Application>Microsoft Office PowerPoint</Application>
  <PresentationFormat>Widescreen</PresentationFormat>
  <Paragraphs>52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Segoe UI</vt:lpstr>
      <vt:lpstr>Tw Cen MT</vt:lpstr>
      <vt:lpstr>Tw Cen MT Condensed</vt:lpstr>
      <vt:lpstr>Wingdings</vt:lpstr>
      <vt:lpstr>Wingdings 3</vt:lpstr>
      <vt:lpstr>Integral</vt:lpstr>
      <vt:lpstr>Single-Pixel Thermal Imaging Solution</vt:lpstr>
      <vt:lpstr>Background</vt:lpstr>
      <vt:lpstr>Design (Sensor and Gimbal)</vt:lpstr>
      <vt:lpstr>Design (MCU)</vt:lpstr>
      <vt:lpstr>Design              (Hardware             Overview)</vt:lpstr>
      <vt:lpstr>Design                 (Firmware                    Logic)</vt:lpstr>
      <vt:lpstr>Design (PCB)</vt:lpstr>
      <vt:lpstr>Results</vt:lpstr>
      <vt:lpstr>Issues/Future Improvements</vt:lpstr>
      <vt:lpstr>Appendix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Single-Pixel Thermal Imaging Solution</dc:title>
  <dc:creator>Alexander, Joshua (alexajl)</dc:creator>
  <cp:lastModifiedBy>Alexander, Joshua (alexajl)</cp:lastModifiedBy>
  <cp:revision>22</cp:revision>
  <dcterms:created xsi:type="dcterms:W3CDTF">2017-02-20T03:59:42Z</dcterms:created>
  <dcterms:modified xsi:type="dcterms:W3CDTF">2017-02-20T19:24:57Z</dcterms:modified>
</cp:coreProperties>
</file>